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331" r:id="rId4"/>
    <p:sldId id="258" r:id="rId5"/>
    <p:sldId id="259" r:id="rId6"/>
    <p:sldId id="265" r:id="rId7"/>
    <p:sldId id="335" r:id="rId8"/>
    <p:sldId id="262" r:id="rId9"/>
    <p:sldId id="339" r:id="rId10"/>
    <p:sldId id="336" r:id="rId11"/>
    <p:sldId id="342" r:id="rId12"/>
    <p:sldId id="343" r:id="rId13"/>
    <p:sldId id="269" r:id="rId14"/>
    <p:sldId id="337" r:id="rId15"/>
    <p:sldId id="340" r:id="rId16"/>
    <p:sldId id="341" r:id="rId17"/>
    <p:sldId id="319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2" userDrawn="1">
          <p15:clr>
            <a:srgbClr val="A4A3A4"/>
          </p15:clr>
        </p15:guide>
        <p15:guide id="3" pos="5148" userDrawn="1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1D0"/>
    <a:srgbClr val="46536B"/>
    <a:srgbClr val="43AFF4"/>
    <a:srgbClr val="2B2B2B"/>
    <a:srgbClr val="D7DCE5"/>
    <a:srgbClr val="333333"/>
    <a:srgbClr val="F6F6F6"/>
    <a:srgbClr val="F7F7F7"/>
    <a:srgbClr val="FFFFFF"/>
    <a:srgbClr val="637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22" y="108"/>
      </p:cViewPr>
      <p:guideLst>
        <p:guide pos="612"/>
        <p:guide pos="5148"/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63D0B-C773-40A6-855D-8CC26BEA5CE7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03719-54AE-46BB-AC95-E4BC0208B6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0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bff78b119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bff78b119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0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bff78b119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bff78b119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015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1b895619540_1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1b895619540_1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7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84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1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49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5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95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8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87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5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1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1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640A4-CEE5-4A6C-9465-B670FD2E74D9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87DBA-3500-4396-A9B1-C3FE96A99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6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4BAF8C-DD26-D57D-29EA-95EA9867F605}"/>
              </a:ext>
            </a:extLst>
          </p:cNvPr>
          <p:cNvGrpSpPr/>
          <p:nvPr/>
        </p:nvGrpSpPr>
        <p:grpSpPr>
          <a:xfrm>
            <a:off x="2404533" y="5805577"/>
            <a:ext cx="4334934" cy="589619"/>
            <a:chOff x="2266510" y="5805577"/>
            <a:chExt cx="4334934" cy="58961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36D3DA-ECD9-43DB-E1BD-320D88011D0C}"/>
                </a:ext>
              </a:extLst>
            </p:cNvPr>
            <p:cNvSpPr txBox="1"/>
            <p:nvPr/>
          </p:nvSpPr>
          <p:spPr>
            <a:xfrm>
              <a:off x="2266510" y="6118197"/>
              <a:ext cx="43349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46536B"/>
                  </a:solidFill>
                  <a:latin typeface="+mj-ea"/>
                  <a:ea typeface="+mj-ea"/>
                </a:rPr>
                <a:t>팀장 </a:t>
              </a:r>
              <a:r>
                <a:rPr lang="en-US" altLang="ko-KR" sz="1200" dirty="0" smtClean="0">
                  <a:solidFill>
                    <a:srgbClr val="46536B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200" dirty="0">
                  <a:solidFill>
                    <a:srgbClr val="46536B"/>
                  </a:solidFill>
                  <a:latin typeface="+mj-ea"/>
                  <a:ea typeface="+mj-ea"/>
                </a:rPr>
                <a:t>	</a:t>
              </a:r>
              <a:r>
                <a:rPr lang="ko-KR" altLang="en-US" sz="1200" dirty="0" smtClean="0">
                  <a:solidFill>
                    <a:srgbClr val="46536B"/>
                  </a:solidFill>
                  <a:latin typeface="+mj-ea"/>
                  <a:ea typeface="+mj-ea"/>
                </a:rPr>
                <a:t>정현우</a:t>
              </a:r>
              <a:r>
                <a:rPr lang="en-US" altLang="ko-KR" sz="1200" dirty="0" smtClean="0">
                  <a:solidFill>
                    <a:srgbClr val="46536B"/>
                  </a:solidFill>
                  <a:latin typeface="+mj-ea"/>
                  <a:ea typeface="+mj-ea"/>
                </a:rPr>
                <a:t>	</a:t>
              </a:r>
              <a:r>
                <a:rPr lang="ko-KR" altLang="en-US" sz="1200" dirty="0" smtClean="0">
                  <a:solidFill>
                    <a:srgbClr val="46536B"/>
                  </a:solidFill>
                  <a:latin typeface="+mj-ea"/>
                  <a:ea typeface="+mj-ea"/>
                </a:rPr>
                <a:t>팀원</a:t>
              </a:r>
              <a:r>
                <a:rPr lang="en-US" altLang="ko-KR" sz="1200" dirty="0" smtClean="0">
                  <a:solidFill>
                    <a:srgbClr val="46536B"/>
                  </a:solidFill>
                  <a:latin typeface="+mj-ea"/>
                  <a:ea typeface="+mj-ea"/>
                </a:rPr>
                <a:t>	</a:t>
              </a:r>
              <a:r>
                <a:rPr lang="ko-KR" altLang="en-US" sz="1200" dirty="0" err="1" smtClean="0">
                  <a:solidFill>
                    <a:srgbClr val="46536B"/>
                  </a:solidFill>
                  <a:latin typeface="+mj-ea"/>
                  <a:ea typeface="+mj-ea"/>
                </a:rPr>
                <a:t>방태연</a:t>
              </a:r>
              <a:endParaRPr lang="ko-KR" altLang="en-US" sz="1200" dirty="0">
                <a:solidFill>
                  <a:srgbClr val="46536B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B48B25F-29F4-2ECB-91A2-02AAB5899FB6}"/>
                </a:ext>
              </a:extLst>
            </p:cNvPr>
            <p:cNvSpPr/>
            <p:nvPr/>
          </p:nvSpPr>
          <p:spPr>
            <a:xfrm>
              <a:off x="2319387" y="5805577"/>
              <a:ext cx="4229180" cy="286686"/>
            </a:xfrm>
            <a:prstGeom prst="roundRect">
              <a:avLst>
                <a:gd name="adj" fmla="val 50000"/>
              </a:avLst>
            </a:prstGeom>
            <a:solidFill>
              <a:srgbClr val="465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latin typeface="+mj-ea"/>
                  <a:ea typeface="+mj-ea"/>
                </a:rPr>
                <a:t>모자가세개면해시셋</a:t>
              </a:r>
              <a:endParaRPr lang="ko-KR" altLang="en-US" sz="1400" dirty="0">
                <a:latin typeface="+mj-ea"/>
                <a:ea typeface="+mj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10" y="1413675"/>
            <a:ext cx="4226490" cy="32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3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85E2C3-F926-4A9C-BF69-BFB506E20242}"/>
              </a:ext>
            </a:extLst>
          </p:cNvPr>
          <p:cNvGrpSpPr/>
          <p:nvPr/>
        </p:nvGrpSpPr>
        <p:grpSpPr>
          <a:xfrm>
            <a:off x="1686564" y="2536563"/>
            <a:ext cx="5770872" cy="1015663"/>
            <a:chOff x="3362632" y="3018701"/>
            <a:chExt cx="5770872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C5A25B-4F44-400B-BF59-D30D81C89810}"/>
                </a:ext>
              </a:extLst>
            </p:cNvPr>
            <p:cNvSpPr txBox="1"/>
            <p:nvPr/>
          </p:nvSpPr>
          <p:spPr>
            <a:xfrm>
              <a:off x="4503775" y="3018701"/>
              <a:ext cx="46297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spc="-150" dirty="0" smtClean="0">
                  <a:solidFill>
                    <a:schemeClr val="bg1"/>
                  </a:solidFill>
                  <a:latin typeface="+mn-ea"/>
                </a:rPr>
                <a:t>Development</a:t>
              </a:r>
              <a:endParaRPr lang="en-US" altLang="ko-KR" sz="6000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6BB2D75-B622-4937-9A3C-FFD4F3BB5823}"/>
                </a:ext>
              </a:extLst>
            </p:cNvPr>
            <p:cNvSpPr/>
            <p:nvPr/>
          </p:nvSpPr>
          <p:spPr>
            <a:xfrm>
              <a:off x="3362632" y="3064415"/>
              <a:ext cx="924232" cy="924232"/>
            </a:xfrm>
            <a:prstGeom prst="ellipse">
              <a:avLst/>
            </a:prstGeom>
            <a:solidFill>
              <a:srgbClr val="43A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+mn-ea"/>
                </a:rPr>
                <a:t>3</a:t>
              </a:r>
              <a:endParaRPr lang="ko-KR" altLang="en-US" sz="4400" dirty="0">
                <a:latin typeface="+mn-ea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E0B34C-7F0B-4DE7-87B7-F296686BA147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893BD7-583B-444C-B5F9-24F21FA03AB8}"/>
              </a:ext>
            </a:extLst>
          </p:cNvPr>
          <p:cNvCxnSpPr>
            <a:cxnSpLocks/>
          </p:cNvCxnSpPr>
          <p:nvPr/>
        </p:nvCxnSpPr>
        <p:spPr>
          <a:xfrm>
            <a:off x="342235" y="6012426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46" y="6012426"/>
            <a:ext cx="832307" cy="7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3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806450"/>
            <a:ext cx="2489200" cy="12509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682750"/>
            <a:ext cx="4419600" cy="86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3562350"/>
            <a:ext cx="2089150" cy="10350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2679700"/>
            <a:ext cx="1270000" cy="69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700" y="4368800"/>
            <a:ext cx="908050" cy="5143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" y="2641600"/>
            <a:ext cx="298450" cy="66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" y="2178050"/>
            <a:ext cx="29845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8150" y="2324100"/>
            <a:ext cx="977900" cy="381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800" y="2800350"/>
            <a:ext cx="444500" cy="355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5450" y="4337050"/>
            <a:ext cx="476250" cy="41275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1650" y="4857750"/>
            <a:ext cx="355600" cy="41275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8950" y="5391150"/>
            <a:ext cx="368300" cy="368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9100" y="3270250"/>
            <a:ext cx="457200" cy="45085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0300" y="2343150"/>
            <a:ext cx="1149350" cy="33655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21250" y="4330700"/>
            <a:ext cx="400050" cy="393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" y="3162300"/>
            <a:ext cx="298450" cy="660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" y="4241800"/>
            <a:ext cx="298450" cy="66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" y="4749800"/>
            <a:ext cx="298450" cy="660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" y="5257800"/>
            <a:ext cx="298450" cy="660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0750" y="4864100"/>
            <a:ext cx="730250" cy="51435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6300" y="3276600"/>
            <a:ext cx="1733550" cy="571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0750" y="5391150"/>
            <a:ext cx="1155700" cy="749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50" y="2178050"/>
            <a:ext cx="298450" cy="660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00" y="4216400"/>
            <a:ext cx="298450" cy="660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67150" y="3657600"/>
            <a:ext cx="1955800" cy="863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46700" y="4298950"/>
            <a:ext cx="558800" cy="552450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435524A-E232-362A-3405-D557DC00E828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2B778-6D74-BAA2-E1B4-7B5AD9260D6E}"/>
              </a:ext>
            </a:extLst>
          </p:cNvPr>
          <p:cNvSpPr txBox="1"/>
          <p:nvPr/>
        </p:nvSpPr>
        <p:spPr>
          <a:xfrm>
            <a:off x="295003" y="248559"/>
            <a:ext cx="5002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3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 smtClean="0">
                <a:solidFill>
                  <a:srgbClr val="46536B"/>
                </a:solidFill>
                <a:latin typeface="+mn-ea"/>
              </a:rPr>
              <a:t>Development </a:t>
            </a:r>
            <a:r>
              <a:rPr lang="en-US" altLang="ko-KR" sz="2400" dirty="0" smtClean="0">
                <a:solidFill>
                  <a:srgbClr val="46536B"/>
                </a:solidFill>
                <a:latin typeface="+mn-ea"/>
              </a:rPr>
              <a:t>Tech Stacks</a:t>
            </a:r>
            <a:r>
              <a:rPr lang="en-US" altLang="ko-KR" sz="3200" dirty="0" smtClean="0">
                <a:solidFill>
                  <a:srgbClr val="46536B"/>
                </a:solidFill>
                <a:latin typeface="+mn-ea"/>
              </a:rPr>
              <a:t> 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32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812800"/>
            <a:ext cx="2374900" cy="12382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600200"/>
            <a:ext cx="2184400" cy="92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971800"/>
            <a:ext cx="1936750" cy="10350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835400"/>
            <a:ext cx="6350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550" y="2298700"/>
            <a:ext cx="298450" cy="660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2387600"/>
            <a:ext cx="450850" cy="45085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3689350"/>
            <a:ext cx="368300" cy="47625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150" y="2381250"/>
            <a:ext cx="476250" cy="47625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2550" y="2940050"/>
            <a:ext cx="431800" cy="431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7650" y="5149850"/>
            <a:ext cx="1174750" cy="3175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9050" y="4267200"/>
            <a:ext cx="1593850" cy="34925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073741824" y="1075456324"/>
            <a:ext cx="1073741824" cy="1073741824"/>
            <a:chOff x="1073741824" y="1075456324"/>
            <a:chExt cx="1073741824" cy="1073741824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9050" y="4686300"/>
            <a:ext cx="469900" cy="469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550" y="3689350"/>
            <a:ext cx="298450" cy="660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5800" y="2393950"/>
            <a:ext cx="1466850" cy="571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37050" y="1701800"/>
            <a:ext cx="2228850" cy="863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2305050"/>
            <a:ext cx="298450" cy="660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5950" y="2349500"/>
            <a:ext cx="990600" cy="6921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2819400"/>
            <a:ext cx="298450" cy="660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02300" y="2857500"/>
            <a:ext cx="1079500" cy="67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2950" y="4432300"/>
            <a:ext cx="1955800" cy="863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" y="4972050"/>
            <a:ext cx="298450" cy="660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56100" y="3492500"/>
            <a:ext cx="850900" cy="95885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4108450"/>
            <a:ext cx="298450" cy="660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00" y="4591050"/>
            <a:ext cx="298450" cy="660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81650" y="4622800"/>
            <a:ext cx="1117600" cy="698500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435524A-E232-362A-3405-D557DC00E828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32B778-6D74-BAA2-E1B4-7B5AD9260D6E}"/>
              </a:ext>
            </a:extLst>
          </p:cNvPr>
          <p:cNvSpPr txBox="1"/>
          <p:nvPr/>
        </p:nvSpPr>
        <p:spPr>
          <a:xfrm>
            <a:off x="295003" y="248559"/>
            <a:ext cx="5002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3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 smtClean="0">
                <a:solidFill>
                  <a:srgbClr val="46536B"/>
                </a:solidFill>
                <a:latin typeface="+mn-ea"/>
              </a:rPr>
              <a:t>Development </a:t>
            </a:r>
            <a:r>
              <a:rPr lang="en-US" altLang="ko-KR" sz="2400" dirty="0" smtClean="0">
                <a:solidFill>
                  <a:srgbClr val="46536B"/>
                </a:solidFill>
                <a:latin typeface="+mn-ea"/>
              </a:rPr>
              <a:t>Tech Stacks</a:t>
            </a:r>
            <a:r>
              <a:rPr lang="en-US" altLang="ko-KR" sz="3200" dirty="0" smtClean="0">
                <a:solidFill>
                  <a:srgbClr val="46536B"/>
                </a:solidFill>
                <a:latin typeface="+mn-ea"/>
              </a:rPr>
              <a:t> 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936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35524A-E232-362A-3405-D557DC00E828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32B778-6D74-BAA2-E1B4-7B5AD9260D6E}"/>
              </a:ext>
            </a:extLst>
          </p:cNvPr>
          <p:cNvSpPr txBox="1"/>
          <p:nvPr/>
        </p:nvSpPr>
        <p:spPr>
          <a:xfrm>
            <a:off x="295003" y="248559"/>
            <a:ext cx="6985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3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>
                <a:solidFill>
                  <a:srgbClr val="46536B"/>
                </a:solidFill>
                <a:latin typeface="+mn-ea"/>
              </a:rPr>
              <a:t>Development </a:t>
            </a:r>
            <a:r>
              <a:rPr lang="en-US" altLang="ko-KR" sz="2400" dirty="0" smtClean="0">
                <a:solidFill>
                  <a:srgbClr val="46536B"/>
                </a:solidFill>
                <a:latin typeface="+mn-ea"/>
              </a:rPr>
              <a:t>Task Allocation &amp; Timeline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161270"/>
            <a:ext cx="66103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0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3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85E2C3-F926-4A9C-BF69-BFB506E20242}"/>
              </a:ext>
            </a:extLst>
          </p:cNvPr>
          <p:cNvGrpSpPr/>
          <p:nvPr/>
        </p:nvGrpSpPr>
        <p:grpSpPr>
          <a:xfrm>
            <a:off x="2254750" y="3068578"/>
            <a:ext cx="3802192" cy="1015663"/>
            <a:chOff x="3362632" y="3018701"/>
            <a:chExt cx="3802192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C5A25B-4F44-400B-BF59-D30D81C89810}"/>
                </a:ext>
              </a:extLst>
            </p:cNvPr>
            <p:cNvSpPr txBox="1"/>
            <p:nvPr/>
          </p:nvSpPr>
          <p:spPr>
            <a:xfrm>
              <a:off x="4503775" y="3018701"/>
              <a:ext cx="26610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+mn-ea"/>
                </a:rPr>
                <a:t>Service</a:t>
              </a:r>
              <a:endParaRPr lang="ko-KR" altLang="en-US" sz="6000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6BB2D75-B622-4937-9A3C-FFD4F3BB5823}"/>
                </a:ext>
              </a:extLst>
            </p:cNvPr>
            <p:cNvSpPr/>
            <p:nvPr/>
          </p:nvSpPr>
          <p:spPr>
            <a:xfrm>
              <a:off x="3362632" y="3064415"/>
              <a:ext cx="924232" cy="924232"/>
            </a:xfrm>
            <a:prstGeom prst="ellipse">
              <a:avLst/>
            </a:prstGeom>
            <a:solidFill>
              <a:srgbClr val="43A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+mn-ea"/>
                </a:rPr>
                <a:t>4</a:t>
              </a:r>
              <a:endParaRPr lang="ko-KR" altLang="en-US" sz="4400" dirty="0">
                <a:latin typeface="+mn-ea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E679A7-D3F5-4CA0-BC94-11B11567DFBC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C5B6F9-6AAB-4454-A62C-86FA035BDCB3}"/>
              </a:ext>
            </a:extLst>
          </p:cNvPr>
          <p:cNvCxnSpPr>
            <a:cxnSpLocks/>
          </p:cNvCxnSpPr>
          <p:nvPr/>
        </p:nvCxnSpPr>
        <p:spPr>
          <a:xfrm>
            <a:off x="342235" y="6012426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46" y="6012426"/>
            <a:ext cx="832307" cy="7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E1378F7-86AF-4793-920A-3E328EF2E9C4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161685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2F3953-4BE7-4C42-909E-AD9FE1E4F65E}"/>
              </a:ext>
            </a:extLst>
          </p:cNvPr>
          <p:cNvSpPr txBox="1"/>
          <p:nvPr/>
        </p:nvSpPr>
        <p:spPr>
          <a:xfrm>
            <a:off x="295003" y="248559"/>
            <a:ext cx="4082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4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>
                <a:solidFill>
                  <a:srgbClr val="46536B"/>
                </a:solidFill>
                <a:latin typeface="+mn-ea"/>
              </a:rPr>
              <a:t>Service	</a:t>
            </a:r>
            <a:r>
              <a:rPr lang="en-US" altLang="ko-KR" sz="2400" dirty="0" smtClean="0">
                <a:solidFill>
                  <a:srgbClr val="46536B"/>
                </a:solidFill>
                <a:latin typeface="+mn-ea"/>
              </a:rPr>
              <a:t>Login &amp; Board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  <p:pic>
        <p:nvPicPr>
          <p:cNvPr id="2" name="login_bo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003" y="1297825"/>
            <a:ext cx="8214821" cy="46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E1378F7-86AF-4793-920A-3E328EF2E9C4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161685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2F3953-4BE7-4C42-909E-AD9FE1E4F65E}"/>
              </a:ext>
            </a:extLst>
          </p:cNvPr>
          <p:cNvSpPr txBox="1"/>
          <p:nvPr/>
        </p:nvSpPr>
        <p:spPr>
          <a:xfrm>
            <a:off x="295003" y="248559"/>
            <a:ext cx="625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4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 smtClean="0">
                <a:solidFill>
                  <a:srgbClr val="46536B"/>
                </a:solidFill>
                <a:latin typeface="+mn-ea"/>
              </a:rPr>
              <a:t>Service </a:t>
            </a:r>
            <a:r>
              <a:rPr lang="en-US" altLang="ko-KR" sz="2400" dirty="0" smtClean="0">
                <a:solidFill>
                  <a:srgbClr val="46536B"/>
                </a:solidFill>
                <a:latin typeface="+mn-ea"/>
              </a:rPr>
              <a:t>Attraction &amp; Plan &amp; </a:t>
            </a:r>
            <a:r>
              <a:rPr lang="en-US" altLang="ko-KR" sz="2400" dirty="0" err="1" smtClean="0">
                <a:solidFill>
                  <a:srgbClr val="46536B"/>
                </a:solidFill>
                <a:latin typeface="+mn-ea"/>
              </a:rPr>
              <a:t>Hotplace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  <p:pic>
        <p:nvPicPr>
          <p:cNvPr id="2" name="plan_hotpl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003" y="1285106"/>
            <a:ext cx="8155708" cy="45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36B"/>
        </a:solid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D9766F-2F0F-49C9-B10E-D1AE7BA35283}"/>
              </a:ext>
            </a:extLst>
          </p:cNvPr>
          <p:cNvSpPr txBox="1"/>
          <p:nvPr/>
        </p:nvSpPr>
        <p:spPr>
          <a:xfrm>
            <a:off x="3271804" y="3075057"/>
            <a:ext cx="2440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bg1"/>
                </a:solidFill>
                <a:latin typeface="+mn-ea"/>
              </a:rPr>
              <a:t>Thank you</a:t>
            </a:r>
            <a:endParaRPr lang="ko-KR" altLang="en-US" sz="4000" spc="-1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9B5789-B366-412A-B96F-A1478EFEF675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881114-2D60-43D3-9BC2-860B45A078ED}"/>
              </a:ext>
            </a:extLst>
          </p:cNvPr>
          <p:cNvCxnSpPr>
            <a:cxnSpLocks/>
          </p:cNvCxnSpPr>
          <p:nvPr/>
        </p:nvCxnSpPr>
        <p:spPr>
          <a:xfrm>
            <a:off x="342235" y="6012426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46" y="6012426"/>
            <a:ext cx="832307" cy="769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77515ECF-E8CF-B190-DD47-4AE1431AC75F}"/>
              </a:ext>
            </a:extLst>
          </p:cNvPr>
          <p:cNvGrpSpPr/>
          <p:nvPr/>
        </p:nvGrpSpPr>
        <p:grpSpPr>
          <a:xfrm>
            <a:off x="2758804" y="2459431"/>
            <a:ext cx="3626392" cy="2940063"/>
            <a:chOff x="2758804" y="2096384"/>
            <a:chExt cx="3626392" cy="294006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1EFFFB3-030A-3F76-C4CA-73F9CBA1213F}"/>
                </a:ext>
              </a:extLst>
            </p:cNvPr>
            <p:cNvCxnSpPr>
              <a:cxnSpLocks/>
            </p:cNvCxnSpPr>
            <p:nvPr/>
          </p:nvCxnSpPr>
          <p:spPr>
            <a:xfrm>
              <a:off x="2758804" y="5036447"/>
              <a:ext cx="3626392" cy="0"/>
            </a:xfrm>
            <a:prstGeom prst="line">
              <a:avLst/>
            </a:prstGeom>
            <a:ln>
              <a:solidFill>
                <a:srgbClr val="4653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85A08F8-AAE6-F7DE-2767-31250F677C36}"/>
                </a:ext>
              </a:extLst>
            </p:cNvPr>
            <p:cNvCxnSpPr>
              <a:cxnSpLocks/>
            </p:cNvCxnSpPr>
            <p:nvPr/>
          </p:nvCxnSpPr>
          <p:spPr>
            <a:xfrm>
              <a:off x="2951298" y="3046414"/>
              <a:ext cx="3076969" cy="0"/>
            </a:xfrm>
            <a:prstGeom prst="line">
              <a:avLst/>
            </a:prstGeom>
            <a:ln>
              <a:solidFill>
                <a:srgbClr val="43AFF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5BA096D-E9BB-DB9F-6907-21A796F4E0FD}"/>
                </a:ext>
              </a:extLst>
            </p:cNvPr>
            <p:cNvCxnSpPr>
              <a:cxnSpLocks/>
            </p:cNvCxnSpPr>
            <p:nvPr/>
          </p:nvCxnSpPr>
          <p:spPr>
            <a:xfrm>
              <a:off x="2951298" y="3709758"/>
              <a:ext cx="3076969" cy="0"/>
            </a:xfrm>
            <a:prstGeom prst="line">
              <a:avLst/>
            </a:prstGeom>
            <a:ln>
              <a:solidFill>
                <a:srgbClr val="43AFF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58CBC11-54EF-EC4B-C7FE-46C26A0F41D5}"/>
                </a:ext>
              </a:extLst>
            </p:cNvPr>
            <p:cNvCxnSpPr>
              <a:cxnSpLocks/>
            </p:cNvCxnSpPr>
            <p:nvPr/>
          </p:nvCxnSpPr>
          <p:spPr>
            <a:xfrm>
              <a:off x="2951298" y="4373102"/>
              <a:ext cx="3076969" cy="0"/>
            </a:xfrm>
            <a:prstGeom prst="line">
              <a:avLst/>
            </a:prstGeom>
            <a:ln>
              <a:solidFill>
                <a:srgbClr val="43AFF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C4D32F1-E58E-CD66-9A84-7CC8F2C78C5F}"/>
                </a:ext>
              </a:extLst>
            </p:cNvPr>
            <p:cNvGrpSpPr/>
            <p:nvPr/>
          </p:nvGrpSpPr>
          <p:grpSpPr>
            <a:xfrm>
              <a:off x="3094730" y="2481921"/>
              <a:ext cx="2933537" cy="461665"/>
              <a:chOff x="3094730" y="2456435"/>
              <a:chExt cx="2933537" cy="4616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655188-DAA8-6D16-C5F7-FBBDE9BC997F}"/>
                  </a:ext>
                </a:extLst>
              </p:cNvPr>
              <p:cNvSpPr txBox="1"/>
              <p:nvPr/>
            </p:nvSpPr>
            <p:spPr>
              <a:xfrm>
                <a:off x="3567701" y="2487213"/>
                <a:ext cx="2460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46536B"/>
                    </a:solidFill>
                    <a:latin typeface="+mn-ea"/>
                  </a:rPr>
                  <a:t>Intro</a:t>
                </a:r>
                <a:endParaRPr lang="ko-KR" altLang="en-US" sz="2000" dirty="0">
                  <a:solidFill>
                    <a:srgbClr val="46536B"/>
                  </a:solidFill>
                  <a:latin typeface="+mn-e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E872C6-FE4F-82A2-363E-877CD5612309}"/>
                  </a:ext>
                </a:extLst>
              </p:cNvPr>
              <p:cNvSpPr txBox="1"/>
              <p:nvPr/>
            </p:nvSpPr>
            <p:spPr>
              <a:xfrm>
                <a:off x="3094730" y="2456435"/>
                <a:ext cx="354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46536B"/>
                    </a:solidFill>
                    <a:latin typeface="+mn-ea"/>
                  </a:rPr>
                  <a:t>1</a:t>
                </a:r>
                <a:endParaRPr lang="ko-KR" altLang="en-US" sz="2400" dirty="0">
                  <a:solidFill>
                    <a:srgbClr val="46536B"/>
                  </a:solidFill>
                  <a:latin typeface="+mn-ea"/>
                </a:endParaRPr>
              </a:p>
            </p:txBody>
          </p:sp>
        </p:grp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548161D-CF03-4BDB-9D2E-F0F5CBBEE8AE}"/>
                </a:ext>
              </a:extLst>
            </p:cNvPr>
            <p:cNvSpPr/>
            <p:nvPr/>
          </p:nvSpPr>
          <p:spPr>
            <a:xfrm>
              <a:off x="2804160" y="2096384"/>
              <a:ext cx="3535680" cy="286686"/>
            </a:xfrm>
            <a:prstGeom prst="roundRect">
              <a:avLst>
                <a:gd name="adj" fmla="val 50000"/>
              </a:avLst>
            </a:prstGeom>
            <a:solidFill>
              <a:srgbClr val="465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+mn-ea"/>
                </a:rPr>
                <a:t>Contents</a:t>
              </a:r>
              <a:endParaRPr lang="ko-KR" altLang="en-US" sz="1400" dirty="0">
                <a:latin typeface="+mn-ea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E907BA3-0D5C-631B-6AC0-62753FB6C7F0}"/>
                </a:ext>
              </a:extLst>
            </p:cNvPr>
            <p:cNvGrpSpPr/>
            <p:nvPr/>
          </p:nvGrpSpPr>
          <p:grpSpPr>
            <a:xfrm>
              <a:off x="3092325" y="3147253"/>
              <a:ext cx="2935942" cy="461665"/>
              <a:chOff x="3092325" y="2456435"/>
              <a:chExt cx="2935942" cy="46166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E59ED6E-4756-474B-BC40-8ECB22366F37}"/>
                  </a:ext>
                </a:extLst>
              </p:cNvPr>
              <p:cNvSpPr txBox="1"/>
              <p:nvPr/>
            </p:nvSpPr>
            <p:spPr>
              <a:xfrm>
                <a:off x="3567701" y="2487213"/>
                <a:ext cx="2460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46536B"/>
                    </a:solidFill>
                    <a:latin typeface="+mn-ea"/>
                  </a:rPr>
                  <a:t>About </a:t>
                </a:r>
                <a:r>
                  <a:rPr lang="en-US" altLang="ko-KR" sz="2000" dirty="0" err="1" smtClean="0">
                    <a:solidFill>
                      <a:srgbClr val="46536B"/>
                    </a:solidFill>
                    <a:latin typeface="+mn-ea"/>
                  </a:rPr>
                  <a:t>HatTrip</a:t>
                </a:r>
                <a:endParaRPr lang="ko-KR" altLang="en-US" sz="2000" dirty="0">
                  <a:solidFill>
                    <a:srgbClr val="46536B"/>
                  </a:solidFill>
                  <a:latin typeface="+mn-ea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2499B5B-182F-3635-8CEC-A60B93914756}"/>
                  </a:ext>
                </a:extLst>
              </p:cNvPr>
              <p:cNvSpPr txBox="1"/>
              <p:nvPr/>
            </p:nvSpPr>
            <p:spPr>
              <a:xfrm>
                <a:off x="3092325" y="2456435"/>
                <a:ext cx="359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46536B"/>
                    </a:solidFill>
                    <a:latin typeface="+mn-ea"/>
                  </a:rPr>
                  <a:t>2</a:t>
                </a:r>
                <a:endParaRPr lang="ko-KR" altLang="en-US" sz="2400" dirty="0">
                  <a:solidFill>
                    <a:srgbClr val="46536B"/>
                  </a:solidFill>
                  <a:latin typeface="+mn-ea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FCE932F-9AFA-C13C-8AF5-2387C311CB4D}"/>
                </a:ext>
              </a:extLst>
            </p:cNvPr>
            <p:cNvGrpSpPr/>
            <p:nvPr/>
          </p:nvGrpSpPr>
          <p:grpSpPr>
            <a:xfrm>
              <a:off x="3092325" y="3810598"/>
              <a:ext cx="2935942" cy="461665"/>
              <a:chOff x="3092325" y="2456435"/>
              <a:chExt cx="2935942" cy="461665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B745A27-0E6C-2109-A47F-8F333D017DE8}"/>
                  </a:ext>
                </a:extLst>
              </p:cNvPr>
              <p:cNvSpPr txBox="1"/>
              <p:nvPr/>
            </p:nvSpPr>
            <p:spPr>
              <a:xfrm>
                <a:off x="3567701" y="2487213"/>
                <a:ext cx="2460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46536B"/>
                    </a:solidFill>
                    <a:latin typeface="+mn-ea"/>
                  </a:rPr>
                  <a:t>Development</a:t>
                </a:r>
                <a:endParaRPr lang="ko-KR" altLang="en-US" sz="2000" dirty="0">
                  <a:solidFill>
                    <a:srgbClr val="46536B"/>
                  </a:solidFill>
                  <a:latin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64F59EA-762A-B7FA-8299-62A6F9F1752A}"/>
                  </a:ext>
                </a:extLst>
              </p:cNvPr>
              <p:cNvSpPr txBox="1"/>
              <p:nvPr/>
            </p:nvSpPr>
            <p:spPr>
              <a:xfrm>
                <a:off x="3092325" y="2456435"/>
                <a:ext cx="359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46536B"/>
                    </a:solidFill>
                    <a:latin typeface="+mn-ea"/>
                  </a:rPr>
                  <a:t>3</a:t>
                </a:r>
                <a:endParaRPr lang="ko-KR" altLang="en-US" sz="2400" dirty="0">
                  <a:solidFill>
                    <a:srgbClr val="46536B"/>
                  </a:solidFill>
                  <a:latin typeface="+mn-ea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4A3B9E1-44E7-48CF-638E-593F6E11AB23}"/>
                </a:ext>
              </a:extLst>
            </p:cNvPr>
            <p:cNvGrpSpPr/>
            <p:nvPr/>
          </p:nvGrpSpPr>
          <p:grpSpPr>
            <a:xfrm>
              <a:off x="3092325" y="4473942"/>
              <a:ext cx="2935942" cy="461665"/>
              <a:chOff x="3092325" y="2456435"/>
              <a:chExt cx="2935942" cy="46166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D2F999F-D243-3178-BEB5-789565A01467}"/>
                  </a:ext>
                </a:extLst>
              </p:cNvPr>
              <p:cNvSpPr txBox="1"/>
              <p:nvPr/>
            </p:nvSpPr>
            <p:spPr>
              <a:xfrm>
                <a:off x="3567701" y="2487213"/>
                <a:ext cx="24605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46536B"/>
                    </a:solidFill>
                    <a:latin typeface="+mn-ea"/>
                  </a:rPr>
                  <a:t>Service</a:t>
                </a:r>
                <a:endParaRPr lang="ko-KR" altLang="en-US" sz="2000" dirty="0">
                  <a:solidFill>
                    <a:srgbClr val="46536B"/>
                  </a:solidFill>
                  <a:latin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8706C91-F154-1693-A834-1391080B6A92}"/>
                  </a:ext>
                </a:extLst>
              </p:cNvPr>
              <p:cNvSpPr txBox="1"/>
              <p:nvPr/>
            </p:nvSpPr>
            <p:spPr>
              <a:xfrm>
                <a:off x="3092325" y="2456435"/>
                <a:ext cx="359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46536B"/>
                    </a:solidFill>
                    <a:latin typeface="+mn-ea"/>
                  </a:rPr>
                  <a:t>4</a:t>
                </a:r>
                <a:endParaRPr lang="ko-KR" altLang="en-US" sz="2400" dirty="0">
                  <a:solidFill>
                    <a:srgbClr val="46536B"/>
                  </a:solidFill>
                  <a:latin typeface="+mn-ea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88" y="538904"/>
            <a:ext cx="1781424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3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85E2C3-F926-4A9C-BF69-BFB506E20242}"/>
              </a:ext>
            </a:extLst>
          </p:cNvPr>
          <p:cNvGrpSpPr/>
          <p:nvPr/>
        </p:nvGrpSpPr>
        <p:grpSpPr>
          <a:xfrm>
            <a:off x="3194958" y="3018701"/>
            <a:ext cx="2860845" cy="1015663"/>
            <a:chOff x="3362632" y="3018701"/>
            <a:chExt cx="2860845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C5A25B-4F44-400B-BF59-D30D81C89810}"/>
                </a:ext>
              </a:extLst>
            </p:cNvPr>
            <p:cNvSpPr txBox="1"/>
            <p:nvPr/>
          </p:nvSpPr>
          <p:spPr>
            <a:xfrm>
              <a:off x="4397015" y="3018701"/>
              <a:ext cx="18264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+mj-ea"/>
                  <a:ea typeface="+mj-ea"/>
                </a:rPr>
                <a:t>Intro</a:t>
              </a:r>
              <a:endParaRPr lang="ko-KR" altLang="en-US" sz="6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6BB2D75-B622-4937-9A3C-FFD4F3BB5823}"/>
                </a:ext>
              </a:extLst>
            </p:cNvPr>
            <p:cNvSpPr/>
            <p:nvPr/>
          </p:nvSpPr>
          <p:spPr>
            <a:xfrm>
              <a:off x="3362632" y="3064415"/>
              <a:ext cx="924232" cy="924232"/>
            </a:xfrm>
            <a:prstGeom prst="ellipse">
              <a:avLst/>
            </a:prstGeom>
            <a:solidFill>
              <a:srgbClr val="43A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+mj-ea"/>
                  <a:ea typeface="+mj-ea"/>
                </a:rPr>
                <a:t>1</a:t>
              </a:r>
              <a:endParaRPr lang="ko-KR" altLang="en-US" sz="4400" dirty="0">
                <a:latin typeface="+mj-ea"/>
                <a:ea typeface="+mj-ea"/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8FEFA75-BB4A-431A-B851-DDB1F7E87DEE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A24D460-9265-4724-87BC-A45E4E2BBBC3}"/>
              </a:ext>
            </a:extLst>
          </p:cNvPr>
          <p:cNvCxnSpPr>
            <a:cxnSpLocks/>
          </p:cNvCxnSpPr>
          <p:nvPr/>
        </p:nvCxnSpPr>
        <p:spPr>
          <a:xfrm>
            <a:off x="342235" y="6012426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46" y="6012426"/>
            <a:ext cx="832307" cy="7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0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35524A-E232-362A-3405-D557DC00E828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32B778-6D74-BAA2-E1B4-7B5AD9260D6E}"/>
              </a:ext>
            </a:extLst>
          </p:cNvPr>
          <p:cNvSpPr txBox="1"/>
          <p:nvPr/>
        </p:nvSpPr>
        <p:spPr>
          <a:xfrm>
            <a:off x="295003" y="248559"/>
            <a:ext cx="3278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1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>
                <a:solidFill>
                  <a:srgbClr val="46536B"/>
                </a:solidFill>
                <a:latin typeface="+mn-ea"/>
              </a:rPr>
              <a:t>Intro	</a:t>
            </a:r>
            <a:r>
              <a:rPr lang="en-US" altLang="ko-KR" sz="2400" dirty="0">
                <a:solidFill>
                  <a:srgbClr val="46536B"/>
                </a:solidFill>
                <a:latin typeface="+mn-ea"/>
              </a:rPr>
              <a:t>Introduction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  <p:sp>
        <p:nvSpPr>
          <p:cNvPr id="16" name="Google Shape;83;p15">
            <a:extLst>
              <a:ext uri="{FF2B5EF4-FFF2-40B4-BE49-F238E27FC236}">
                <a16:creationId xmlns:a16="http://schemas.microsoft.com/office/drawing/2014/main" id="{F9089BEB-B79F-D4E6-F366-B775C53BE4B1}"/>
              </a:ext>
            </a:extLst>
          </p:cNvPr>
          <p:cNvSpPr/>
          <p:nvPr/>
        </p:nvSpPr>
        <p:spPr>
          <a:xfrm>
            <a:off x="991200" y="4983285"/>
            <a:ext cx="7161600" cy="360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해외 여행 </a:t>
            </a:r>
            <a:r>
              <a:rPr lang="ko-KR" altLang="en-US" sz="1200" b="0" i="0" u="none" strike="noStrike" cap="none" dirty="0" err="1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경험률은</a:t>
            </a: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 점점 증가하고있지만 국내 </a:t>
            </a:r>
            <a:r>
              <a:rPr lang="ko-KR" altLang="en-US" sz="1200" b="0" i="0" u="none" strike="noStrike" cap="none" dirty="0" err="1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숙박여행</a:t>
            </a: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altLang="en-US" sz="1200" b="0" i="0" u="none" strike="noStrike" cap="none" dirty="0" err="1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경험률은</a:t>
            </a: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 점차 줄어듦</a:t>
            </a:r>
            <a:endParaRPr sz="1200" b="0" i="0" u="none" strike="noStrike" cap="none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7" name="Google Shape;84;p15">
            <a:extLst>
              <a:ext uri="{FF2B5EF4-FFF2-40B4-BE49-F238E27FC236}">
                <a16:creationId xmlns:a16="http://schemas.microsoft.com/office/drawing/2014/main" id="{C128DAD6-CA5A-CCB3-3996-5302932A94A5}"/>
              </a:ext>
            </a:extLst>
          </p:cNvPr>
          <p:cNvSpPr/>
          <p:nvPr/>
        </p:nvSpPr>
        <p:spPr>
          <a:xfrm>
            <a:off x="991200" y="5408653"/>
            <a:ext cx="7161600" cy="360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해외 여행 </a:t>
            </a:r>
            <a:r>
              <a:rPr lang="en-US" altLang="ko-KR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1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일당 경비는 평균 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265k, 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국내 여행 총 경비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(2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박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, 247k) 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보다 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1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만 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8000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원 많음</a:t>
            </a:r>
            <a:endParaRPr sz="1200" b="0" i="0" u="none" strike="noStrike" cap="none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22" name="Google Shape;89;p15">
            <a:extLst>
              <a:ext uri="{FF2B5EF4-FFF2-40B4-BE49-F238E27FC236}">
                <a16:creationId xmlns:a16="http://schemas.microsoft.com/office/drawing/2014/main" id="{BB7552B3-268E-00A2-288A-536B978D8540}"/>
              </a:ext>
            </a:extLst>
          </p:cNvPr>
          <p:cNvSpPr/>
          <p:nvPr/>
        </p:nvSpPr>
        <p:spPr>
          <a:xfrm>
            <a:off x="991200" y="5834003"/>
            <a:ext cx="7161600" cy="360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 smtClean="0">
                <a:solidFill>
                  <a:srgbClr val="46536B"/>
                </a:solidFill>
                <a:latin typeface="+mn-ea"/>
              </a:rPr>
              <a:t>국내 여행 정보 확보 </a:t>
            </a:r>
            <a:r>
              <a:rPr lang="ko-KR" altLang="en-US" sz="1200" dirty="0" err="1" smtClean="0">
                <a:solidFill>
                  <a:srgbClr val="46536B"/>
                </a:solidFill>
                <a:latin typeface="+mn-ea"/>
              </a:rPr>
              <a:t>채널중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</a:rPr>
              <a:t> 가장 높은 것은 지인의 추천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</a:rPr>
              <a:t>(39.7%)</a:t>
            </a:r>
            <a:endParaRPr sz="1200" dirty="0">
              <a:solidFill>
                <a:srgbClr val="46536B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17" y="1549666"/>
            <a:ext cx="3788405" cy="33751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55" y="1484617"/>
            <a:ext cx="3738845" cy="3375123"/>
          </a:xfrm>
          <a:prstGeom prst="rect">
            <a:avLst/>
          </a:prstGeom>
        </p:spPr>
      </p:pic>
      <p:sp>
        <p:nvSpPr>
          <p:cNvPr id="13" name="Google Shape;89;p15">
            <a:extLst>
              <a:ext uri="{FF2B5EF4-FFF2-40B4-BE49-F238E27FC236}">
                <a16:creationId xmlns:a16="http://schemas.microsoft.com/office/drawing/2014/main" id="{BB7552B3-268E-00A2-288A-536B978D8540}"/>
              </a:ext>
            </a:extLst>
          </p:cNvPr>
          <p:cNvSpPr/>
          <p:nvPr/>
        </p:nvSpPr>
        <p:spPr>
          <a:xfrm>
            <a:off x="991200" y="6267345"/>
            <a:ext cx="7161600" cy="360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ko-KR" altLang="en-US" sz="1200" dirty="0">
                <a:solidFill>
                  <a:srgbClr val="46536B"/>
                </a:solidFill>
                <a:latin typeface="+mn-ea"/>
              </a:rPr>
              <a:t>여행지의 정보를 </a:t>
            </a:r>
            <a:r>
              <a:rPr lang="ko-KR" altLang="en-US" sz="1200" dirty="0" err="1">
                <a:solidFill>
                  <a:srgbClr val="46536B"/>
                </a:solidFill>
                <a:latin typeface="+mn-ea"/>
              </a:rPr>
              <a:t>알수있는</a:t>
            </a:r>
            <a:r>
              <a:rPr lang="ko-KR" altLang="en-US" sz="1200" dirty="0">
                <a:solidFill>
                  <a:srgbClr val="46536B"/>
                </a:solidFill>
                <a:latin typeface="+mn-ea"/>
              </a:rPr>
              <a:t> 채널의 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</a:rPr>
              <a:t>부족이 높은 비용에도 불구하고 국내보다 해외를 </a:t>
            </a:r>
            <a:r>
              <a:rPr lang="ko-KR" altLang="en-US" sz="1200" dirty="0" err="1" smtClean="0">
                <a:solidFill>
                  <a:srgbClr val="46536B"/>
                </a:solidFill>
                <a:latin typeface="+mn-ea"/>
              </a:rPr>
              <a:t>선호하게함</a:t>
            </a:r>
            <a:endParaRPr sz="1200" dirty="0">
              <a:solidFill>
                <a:srgbClr val="46536B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42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35524A-E232-362A-3405-D557DC00E828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32B778-6D74-BAA2-E1B4-7B5AD9260D6E}"/>
              </a:ext>
            </a:extLst>
          </p:cNvPr>
          <p:cNvSpPr txBox="1"/>
          <p:nvPr/>
        </p:nvSpPr>
        <p:spPr>
          <a:xfrm>
            <a:off x="295003" y="248559"/>
            <a:ext cx="3278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1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>
                <a:solidFill>
                  <a:srgbClr val="46536B"/>
                </a:solidFill>
                <a:latin typeface="+mn-ea"/>
              </a:rPr>
              <a:t>Intro	</a:t>
            </a:r>
            <a:r>
              <a:rPr lang="en-US" altLang="ko-KR" sz="2400" dirty="0">
                <a:solidFill>
                  <a:srgbClr val="46536B"/>
                </a:solidFill>
                <a:latin typeface="+mn-ea"/>
              </a:rPr>
              <a:t>Introduction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  <p:sp>
        <p:nvSpPr>
          <p:cNvPr id="16" name="Google Shape;83;p15">
            <a:extLst>
              <a:ext uri="{FF2B5EF4-FFF2-40B4-BE49-F238E27FC236}">
                <a16:creationId xmlns:a16="http://schemas.microsoft.com/office/drawing/2014/main" id="{F9089BEB-B79F-D4E6-F366-B775C53BE4B1}"/>
              </a:ext>
            </a:extLst>
          </p:cNvPr>
          <p:cNvSpPr/>
          <p:nvPr/>
        </p:nvSpPr>
        <p:spPr>
          <a:xfrm>
            <a:off x="1001025" y="5315348"/>
            <a:ext cx="7161600" cy="360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국내 여행시 </a:t>
            </a:r>
            <a:r>
              <a:rPr lang="ko-KR" altLang="en-US" sz="1200" dirty="0" err="1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정보채널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 이용의향에서 블로그와 </a:t>
            </a:r>
            <a:r>
              <a:rPr lang="ko-KR" altLang="en-US" sz="1200" dirty="0" err="1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전문정보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 사이트가 하락세를 보임</a:t>
            </a:r>
            <a:endParaRPr lang="ko-KR" altLang="en-US" sz="1200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25" name="Google Shape;83;p15">
            <a:extLst>
              <a:ext uri="{FF2B5EF4-FFF2-40B4-BE49-F238E27FC236}">
                <a16:creationId xmlns:a16="http://schemas.microsoft.com/office/drawing/2014/main" id="{EBA60FB5-5D0E-4646-8612-C6C1294297BF}"/>
              </a:ext>
            </a:extLst>
          </p:cNvPr>
          <p:cNvSpPr/>
          <p:nvPr/>
        </p:nvSpPr>
        <p:spPr>
          <a:xfrm>
            <a:off x="1001025" y="5729416"/>
            <a:ext cx="7161600" cy="360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반면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유튜브와 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SNS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와 같은 상호간 소통이 가능한 채널이 강세를 보이고 있음</a:t>
            </a:r>
            <a:endParaRPr lang="ko-KR" altLang="en-US" sz="1200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99C38D-F40D-40CF-9D59-2286DA597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0C30E7-2565-47A9-A588-8413CCE55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78432"/>
            <a:ext cx="65" cy="461665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+mn-ea"/>
              </a:rPr>
              <a:t/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+mn-ea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C465C5-EB08-44CA-B648-9751153A4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43AC5D35-376B-45D8-B038-3402EC786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78432"/>
            <a:ext cx="65" cy="461665"/>
          </a:xfrm>
          <a:prstGeom prst="rect">
            <a:avLst/>
          </a:prstGeom>
          <a:solidFill>
            <a:srgbClr val="4044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+mn-ea"/>
              </a:rPr>
              <a:t/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DCDDDE"/>
                </a:solidFill>
                <a:effectLst/>
                <a:latin typeface="+mn-ea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81" y="1052230"/>
            <a:ext cx="5295887" cy="416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35524A-E232-362A-3405-D557DC00E828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32B778-6D74-BAA2-E1B4-7B5AD9260D6E}"/>
              </a:ext>
            </a:extLst>
          </p:cNvPr>
          <p:cNvSpPr txBox="1"/>
          <p:nvPr/>
        </p:nvSpPr>
        <p:spPr>
          <a:xfrm>
            <a:off x="295003" y="248559"/>
            <a:ext cx="3278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1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>
                <a:solidFill>
                  <a:srgbClr val="46536B"/>
                </a:solidFill>
                <a:latin typeface="+mn-ea"/>
              </a:rPr>
              <a:t>Intro	</a:t>
            </a:r>
            <a:r>
              <a:rPr lang="en-US" altLang="ko-KR" sz="2400" dirty="0">
                <a:solidFill>
                  <a:srgbClr val="46536B"/>
                </a:solidFill>
                <a:latin typeface="+mn-ea"/>
              </a:rPr>
              <a:t>Introduction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49" y="1147980"/>
            <a:ext cx="6517101" cy="3659790"/>
          </a:xfrm>
          <a:prstGeom prst="rect">
            <a:avLst/>
          </a:prstGeom>
        </p:spPr>
      </p:pic>
      <p:sp>
        <p:nvSpPr>
          <p:cNvPr id="19" name="Google Shape;83;p15">
            <a:extLst>
              <a:ext uri="{FF2B5EF4-FFF2-40B4-BE49-F238E27FC236}">
                <a16:creationId xmlns:a16="http://schemas.microsoft.com/office/drawing/2014/main" id="{F9089BEB-B79F-D4E6-F366-B775C53BE4B1}"/>
              </a:ext>
            </a:extLst>
          </p:cNvPr>
          <p:cNvSpPr/>
          <p:nvPr/>
        </p:nvSpPr>
        <p:spPr>
          <a:xfrm>
            <a:off x="991199" y="5122415"/>
            <a:ext cx="7161600" cy="360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한국 관광공사등에서 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‘</a:t>
            </a:r>
            <a:r>
              <a:rPr lang="ko-KR" altLang="en-US" sz="1200" dirty="0" err="1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여행가는달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’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과 같은 정보 시스템을 구축하고있지만 사용률이 높지 않음</a:t>
            </a:r>
            <a:endParaRPr lang="ko-KR" altLang="en-US" sz="1200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22" name="Google Shape;83;p15">
            <a:extLst>
              <a:ext uri="{FF2B5EF4-FFF2-40B4-BE49-F238E27FC236}">
                <a16:creationId xmlns:a16="http://schemas.microsoft.com/office/drawing/2014/main" id="{F9089BEB-B79F-D4E6-F366-B775C53BE4B1}"/>
              </a:ext>
            </a:extLst>
          </p:cNvPr>
          <p:cNvSpPr/>
          <p:nvPr/>
        </p:nvSpPr>
        <p:spPr>
          <a:xfrm>
            <a:off x="985652" y="5590692"/>
            <a:ext cx="7161600" cy="360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커뮤니티와 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SNS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로서의 역할을 할 수 있는 여행 정보 공유 커뮤니티가 필요하다고 생각함</a:t>
            </a:r>
            <a:endParaRPr lang="ko-KR" altLang="en-US" sz="1200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035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3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85E2C3-F926-4A9C-BF69-BFB506E20242}"/>
              </a:ext>
            </a:extLst>
          </p:cNvPr>
          <p:cNvGrpSpPr/>
          <p:nvPr/>
        </p:nvGrpSpPr>
        <p:grpSpPr>
          <a:xfrm>
            <a:off x="1461309" y="3043639"/>
            <a:ext cx="6221380" cy="1015663"/>
            <a:chOff x="3362632" y="3018701"/>
            <a:chExt cx="6221380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C5A25B-4F44-400B-BF59-D30D81C89810}"/>
                </a:ext>
              </a:extLst>
            </p:cNvPr>
            <p:cNvSpPr txBox="1"/>
            <p:nvPr/>
          </p:nvSpPr>
          <p:spPr>
            <a:xfrm>
              <a:off x="4503775" y="3018701"/>
              <a:ext cx="508023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+mj-ea"/>
                  <a:ea typeface="+mj-ea"/>
                </a:rPr>
                <a:t>About </a:t>
              </a:r>
              <a:r>
                <a:rPr lang="en-US" altLang="ko-KR" sz="60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HatTrip</a:t>
              </a:r>
              <a:endParaRPr lang="ko-KR" altLang="en-US" sz="60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6BB2D75-B622-4937-9A3C-FFD4F3BB5823}"/>
                </a:ext>
              </a:extLst>
            </p:cNvPr>
            <p:cNvSpPr/>
            <p:nvPr/>
          </p:nvSpPr>
          <p:spPr>
            <a:xfrm>
              <a:off x="3362632" y="3064415"/>
              <a:ext cx="924232" cy="924232"/>
            </a:xfrm>
            <a:prstGeom prst="ellipse">
              <a:avLst/>
            </a:prstGeom>
            <a:solidFill>
              <a:srgbClr val="43A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>
                  <a:latin typeface="+mj-ea"/>
                  <a:ea typeface="+mj-ea"/>
                </a:rPr>
                <a:t>2</a:t>
              </a:r>
              <a:endParaRPr lang="ko-KR" altLang="en-US" sz="4400" dirty="0">
                <a:latin typeface="+mj-ea"/>
                <a:ea typeface="+mj-ea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3099712-71FF-4196-863B-51DBAF0D6652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767850-B69E-4175-9BD7-C6CCBB9B9B54}"/>
              </a:ext>
            </a:extLst>
          </p:cNvPr>
          <p:cNvCxnSpPr>
            <a:cxnSpLocks/>
          </p:cNvCxnSpPr>
          <p:nvPr/>
        </p:nvCxnSpPr>
        <p:spPr>
          <a:xfrm>
            <a:off x="342235" y="6012426"/>
            <a:ext cx="8459530" cy="0"/>
          </a:xfrm>
          <a:prstGeom prst="line">
            <a:avLst/>
          </a:prstGeom>
          <a:ln>
            <a:solidFill>
              <a:srgbClr val="B8C1D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46" y="6012426"/>
            <a:ext cx="832307" cy="7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35524A-E232-362A-3405-D557DC00E828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32B778-6D74-BAA2-E1B4-7B5AD9260D6E}"/>
              </a:ext>
            </a:extLst>
          </p:cNvPr>
          <p:cNvSpPr txBox="1"/>
          <p:nvPr/>
        </p:nvSpPr>
        <p:spPr>
          <a:xfrm>
            <a:off x="295003" y="248559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2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>
                <a:solidFill>
                  <a:srgbClr val="46536B"/>
                </a:solidFill>
                <a:latin typeface="+mn-ea"/>
              </a:rPr>
              <a:t>About </a:t>
            </a:r>
            <a:r>
              <a:rPr lang="en-US" altLang="ko-KR" sz="3200" dirty="0" err="1" smtClean="0">
                <a:solidFill>
                  <a:srgbClr val="46536B"/>
                </a:solidFill>
                <a:latin typeface="+mn-ea"/>
              </a:rPr>
              <a:t>HatTrip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08" y="1007995"/>
            <a:ext cx="6466383" cy="4374455"/>
          </a:xfrm>
          <a:prstGeom prst="rect">
            <a:avLst/>
          </a:prstGeom>
        </p:spPr>
      </p:pic>
      <p:sp>
        <p:nvSpPr>
          <p:cNvPr id="19" name="Google Shape;83;p15">
            <a:extLst>
              <a:ext uri="{FF2B5EF4-FFF2-40B4-BE49-F238E27FC236}">
                <a16:creationId xmlns:a16="http://schemas.microsoft.com/office/drawing/2014/main" id="{F9089BEB-B79F-D4E6-F366-B775C53BE4B1}"/>
              </a:ext>
            </a:extLst>
          </p:cNvPr>
          <p:cNvSpPr/>
          <p:nvPr/>
        </p:nvSpPr>
        <p:spPr>
          <a:xfrm>
            <a:off x="991199" y="5557110"/>
            <a:ext cx="7161600" cy="360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r>
              <a:rPr lang="en-US" altLang="ko-KR" sz="1200" dirty="0" err="1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HatTrip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은 여행정보공유라는 주제를 가지고 커뮤니티와 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SNS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로서의 역할을 할 수 있는 플랫폼</a:t>
            </a:r>
            <a:endParaRPr lang="ko-KR" altLang="en-US" sz="1200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6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35524A-E232-362A-3405-D557DC00E828}"/>
              </a:ext>
            </a:extLst>
          </p:cNvPr>
          <p:cNvCxnSpPr>
            <a:cxnSpLocks/>
          </p:cNvCxnSpPr>
          <p:nvPr/>
        </p:nvCxnSpPr>
        <p:spPr>
          <a:xfrm>
            <a:off x="342235" y="833334"/>
            <a:ext cx="8459530" cy="0"/>
          </a:xfrm>
          <a:prstGeom prst="line">
            <a:avLst/>
          </a:prstGeom>
          <a:ln>
            <a:solidFill>
              <a:srgbClr val="43AFF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32B778-6D74-BAA2-E1B4-7B5AD9260D6E}"/>
              </a:ext>
            </a:extLst>
          </p:cNvPr>
          <p:cNvSpPr txBox="1"/>
          <p:nvPr/>
        </p:nvSpPr>
        <p:spPr>
          <a:xfrm>
            <a:off x="295003" y="248559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43AFF4"/>
                </a:solidFill>
                <a:latin typeface="+mn-ea"/>
              </a:rPr>
              <a:t>2</a:t>
            </a:r>
            <a:r>
              <a:rPr lang="en-US" altLang="ko-KR" sz="3200" dirty="0">
                <a:latin typeface="+mn-ea"/>
              </a:rPr>
              <a:t>	</a:t>
            </a:r>
            <a:r>
              <a:rPr lang="en-US" altLang="ko-KR" sz="3200" dirty="0">
                <a:solidFill>
                  <a:srgbClr val="46536B"/>
                </a:solidFill>
                <a:latin typeface="+mn-ea"/>
              </a:rPr>
              <a:t>About </a:t>
            </a:r>
            <a:r>
              <a:rPr lang="en-US" altLang="ko-KR" sz="3200" dirty="0" err="1" smtClean="0">
                <a:solidFill>
                  <a:srgbClr val="46536B"/>
                </a:solidFill>
                <a:latin typeface="+mn-ea"/>
              </a:rPr>
              <a:t>HatTrip</a:t>
            </a:r>
            <a:endParaRPr lang="ko-KR" altLang="en-US" sz="3200" dirty="0">
              <a:solidFill>
                <a:srgbClr val="46536B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5" y="1848515"/>
            <a:ext cx="4140988" cy="3830967"/>
          </a:xfrm>
          <a:prstGeom prst="rect">
            <a:avLst/>
          </a:prstGeom>
        </p:spPr>
      </p:pic>
      <p:sp>
        <p:nvSpPr>
          <p:cNvPr id="7" name="Google Shape;83;p15">
            <a:extLst>
              <a:ext uri="{FF2B5EF4-FFF2-40B4-BE49-F238E27FC236}">
                <a16:creationId xmlns:a16="http://schemas.microsoft.com/office/drawing/2014/main" id="{F9089BEB-B79F-D4E6-F366-B775C53BE4B1}"/>
              </a:ext>
            </a:extLst>
          </p:cNvPr>
          <p:cNvSpPr/>
          <p:nvPr/>
        </p:nvSpPr>
        <p:spPr>
          <a:xfrm>
            <a:off x="4937760" y="1851605"/>
            <a:ext cx="3572487" cy="6286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단순한 여행정보를 얻는 채널로서 가치를 넘어 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사용자간 계획과 장소를 공유할 수 있는</a:t>
            </a:r>
            <a:endParaRPr lang="en-US" altLang="ko-KR" sz="1200" dirty="0" smtClean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여행 계획 오픈 플랫폼</a:t>
            </a:r>
            <a:endParaRPr sz="1200" b="0" i="0" u="none" strike="noStrike" cap="none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8" name="Google Shape;83;p15">
            <a:extLst>
              <a:ext uri="{FF2B5EF4-FFF2-40B4-BE49-F238E27FC236}">
                <a16:creationId xmlns:a16="http://schemas.microsoft.com/office/drawing/2014/main" id="{F9089BEB-B79F-D4E6-F366-B775C53BE4B1}"/>
              </a:ext>
            </a:extLst>
          </p:cNvPr>
          <p:cNvSpPr/>
          <p:nvPr/>
        </p:nvSpPr>
        <p:spPr>
          <a:xfrm>
            <a:off x="4937758" y="3176099"/>
            <a:ext cx="3572487" cy="6286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숨겨진 명소를 나만의 </a:t>
            </a:r>
            <a:r>
              <a:rPr lang="ko-KR" altLang="en-US" sz="1200" dirty="0" err="1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핫플레이스로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 꾸며</a:t>
            </a:r>
            <a:endParaRPr lang="en-US" altLang="ko-KR" sz="1200" dirty="0" smtClean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공유할 수 있는 </a:t>
            </a:r>
            <a:r>
              <a:rPr lang="en-US" altLang="ko-KR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SNS</a:t>
            </a: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로서 기능 </a:t>
            </a: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추가</a:t>
            </a:r>
            <a:endParaRPr sz="1200" b="0" i="0" u="none" strike="noStrike" cap="none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9" name="Google Shape;83;p15">
            <a:extLst>
              <a:ext uri="{FF2B5EF4-FFF2-40B4-BE49-F238E27FC236}">
                <a16:creationId xmlns:a16="http://schemas.microsoft.com/office/drawing/2014/main" id="{F9089BEB-B79F-D4E6-F366-B775C53BE4B1}"/>
              </a:ext>
            </a:extLst>
          </p:cNvPr>
          <p:cNvSpPr/>
          <p:nvPr/>
        </p:nvSpPr>
        <p:spPr>
          <a:xfrm>
            <a:off x="4937759" y="4500594"/>
            <a:ext cx="3572487" cy="6286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 cap="flat" cmpd="sng">
            <a:solidFill>
              <a:srgbClr val="D7DCE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여행을 계획하는 사용자간에 자유롭게</a:t>
            </a:r>
            <a:endParaRPr lang="en-US" altLang="ko-KR" sz="1200" dirty="0" smtClean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smtClean="0">
                <a:solidFill>
                  <a:srgbClr val="46536B"/>
                </a:solidFill>
                <a:latin typeface="+mn-ea"/>
                <a:cs typeface="Arial"/>
                <a:sym typeface="Arial"/>
              </a:rPr>
              <a:t>소통할 수 있는 커뮤니티로서의 역할</a:t>
            </a:r>
            <a:endParaRPr sz="1200" b="0" i="0" u="none" strike="noStrike" cap="none" dirty="0">
              <a:solidFill>
                <a:srgbClr val="46536B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99464E5-613D-43A9-AD78-8E3E4DCC2FB0}"/>
              </a:ext>
            </a:extLst>
          </p:cNvPr>
          <p:cNvSpPr/>
          <p:nvPr/>
        </p:nvSpPr>
        <p:spPr>
          <a:xfrm>
            <a:off x="4937758" y="1529151"/>
            <a:ext cx="301336" cy="301336"/>
          </a:xfrm>
          <a:prstGeom prst="ellipse">
            <a:avLst/>
          </a:prstGeom>
          <a:solidFill>
            <a:srgbClr val="43A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1</a:t>
            </a:r>
            <a:endParaRPr lang="ko-KR" altLang="en-US" dirty="0"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99464E5-613D-43A9-AD78-8E3E4DCC2FB0}"/>
              </a:ext>
            </a:extLst>
          </p:cNvPr>
          <p:cNvSpPr/>
          <p:nvPr/>
        </p:nvSpPr>
        <p:spPr>
          <a:xfrm>
            <a:off x="4937758" y="2810283"/>
            <a:ext cx="301336" cy="301336"/>
          </a:xfrm>
          <a:prstGeom prst="ellipse">
            <a:avLst/>
          </a:prstGeom>
          <a:solidFill>
            <a:srgbClr val="43A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2</a:t>
            </a:r>
            <a:endParaRPr lang="ko-KR" altLang="en-US" dirty="0">
              <a:latin typeface="+mn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99464E5-613D-43A9-AD78-8E3E4DCC2FB0}"/>
              </a:ext>
            </a:extLst>
          </p:cNvPr>
          <p:cNvSpPr/>
          <p:nvPr/>
        </p:nvSpPr>
        <p:spPr>
          <a:xfrm>
            <a:off x="4937758" y="4190609"/>
            <a:ext cx="301336" cy="301336"/>
          </a:xfrm>
          <a:prstGeom prst="ellipse">
            <a:avLst/>
          </a:prstGeom>
          <a:solidFill>
            <a:srgbClr val="43A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n-ea"/>
              </a:rPr>
              <a:t>3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008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2437</TotalTime>
  <Words>192</Words>
  <Application>Microsoft Office PowerPoint</Application>
  <PresentationFormat>화면 슬라이드 쇼(4:3)</PresentationFormat>
  <Paragraphs>50</Paragraphs>
  <Slides>17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Calibri</vt:lpstr>
      <vt:lpstr>맑은 고딕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성민</dc:creator>
  <cp:lastModifiedBy>SSAFY</cp:lastModifiedBy>
  <cp:revision>152</cp:revision>
  <dcterms:created xsi:type="dcterms:W3CDTF">2022-12-16T02:45:51Z</dcterms:created>
  <dcterms:modified xsi:type="dcterms:W3CDTF">2024-05-23T06:47:51Z</dcterms:modified>
</cp:coreProperties>
</file>